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869a914b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869a914b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869a914b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869a914b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869a914b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869a914b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3966c0c2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3966c0c2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869a914b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869a914b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3966c0c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3966c0c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3966c0c2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3966c0c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3966c0c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3966c0c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3966c0c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3966c0c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3966c0c2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3966c0c2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869a914b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869a914b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3966c0c2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3966c0c2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3966c0c2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3966c0c2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3966c0c2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3966c0c2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3966c0c2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3966c0c2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869a914b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869a914b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869a914b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869a914b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869a914b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869a914b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869a914b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869a914b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869a914b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869a914b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869a914b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869a914b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3b927d0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3b927d0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5.gif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PVOVIxNxxeQ" TargetMode="External"/><Relationship Id="rId4" Type="http://schemas.openxmlformats.org/officeDocument/2006/relationships/hyperlink" Target="https://github.com/TypeDefinition/ETC-Programmer-Workshop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23.jpg"/><Relationship Id="rId6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.epicgames.com/documentation/en-us/unreal-engine/behavior-tree-in-unreal-engine---over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7.jpg"/><Relationship Id="rId5" Type="http://schemas.openxmlformats.org/officeDocument/2006/relationships/image" Target="../media/image12.jpg"/><Relationship Id="rId6" Type="http://schemas.openxmlformats.org/officeDocument/2006/relationships/image" Target="../media/image16.jpg"/><Relationship Id="rId7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ETC Programmer Workshop 2: Finite State Machines (FSM)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happens in a state?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0" y="1361550"/>
            <a:ext cx="78581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FSM contains all possible states…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8650"/>
            <a:ext cx="8839203" cy="323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handle state transitions.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75" y="1371575"/>
            <a:ext cx="4148300" cy="37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25" y="1371575"/>
            <a:ext cx="4105475" cy="18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states inherit from State class.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25" y="1331550"/>
            <a:ext cx="5627217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else can be finite state machines?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2 - Racing Game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Alrighty, no guns. Let’s make a racing game!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Racing games tend to have distinct states. FSM is suited for the game manager.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Countdown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End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625" y="2275405"/>
            <a:ext cx="6136375" cy="28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87900" y="1489825"/>
            <a:ext cx="8368200" cy="23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Countdown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Spawn all players at start line.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Players cannot move.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Show countdown UI.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Allow players to move.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Display results.</a:t>
            </a:r>
            <a:endParaRPr/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Race States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2779150" y="987663"/>
            <a:ext cx="2676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COUNTDOWN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3189850" y="218673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RACE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189850" y="355133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END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28"/>
          <p:cNvCxnSpPr>
            <a:stCxn id="173" idx="2"/>
            <a:endCxn id="174" idx="0"/>
          </p:cNvCxnSpPr>
          <p:nvPr/>
        </p:nvCxnSpPr>
        <p:spPr>
          <a:xfrm>
            <a:off x="4117300" y="2791238"/>
            <a:ext cx="0" cy="76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8"/>
          <p:cNvCxnSpPr>
            <a:stCxn id="172" idx="2"/>
            <a:endCxn id="173" idx="0"/>
          </p:cNvCxnSpPr>
          <p:nvPr/>
        </p:nvCxnSpPr>
        <p:spPr>
          <a:xfrm>
            <a:off x="4117450" y="1592163"/>
            <a:ext cx="0" cy="59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626" y="0"/>
            <a:ext cx="2120374" cy="2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875" y="2706850"/>
            <a:ext cx="4177125" cy="243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kai Teio | Umamusume Wiki | Fandom"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647" y="0"/>
            <a:ext cx="2045128" cy="2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more things can be finite state machines! Even outside of games!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Enemy AI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2381050" y="2836600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ATTACK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535925" y="1710900"/>
            <a:ext cx="1319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IDLE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381050" y="1710813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CHASE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30"/>
          <p:cNvCxnSpPr/>
          <p:nvPr/>
        </p:nvCxnSpPr>
        <p:spPr>
          <a:xfrm>
            <a:off x="1828150" y="2140888"/>
            <a:ext cx="8154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0"/>
          <p:cNvCxnSpPr/>
          <p:nvPr/>
        </p:nvCxnSpPr>
        <p:spPr>
          <a:xfrm>
            <a:off x="3070075" y="2315238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30"/>
          <p:cNvSpPr txBox="1"/>
          <p:nvPr/>
        </p:nvSpPr>
        <p:spPr>
          <a:xfrm>
            <a:off x="562775" y="2836600"/>
            <a:ext cx="126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DEAD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30"/>
          <p:cNvCxnSpPr>
            <a:stCxn id="190" idx="1"/>
            <a:endCxn id="195" idx="3"/>
          </p:cNvCxnSpPr>
          <p:nvPr/>
        </p:nvCxnSpPr>
        <p:spPr>
          <a:xfrm rot="10800000">
            <a:off x="1828150" y="3138850"/>
            <a:ext cx="55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0"/>
          <p:cNvCxnSpPr/>
          <p:nvPr/>
        </p:nvCxnSpPr>
        <p:spPr>
          <a:xfrm flipH="1">
            <a:off x="1739600" y="2252700"/>
            <a:ext cx="1089900" cy="59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0"/>
          <p:cNvCxnSpPr>
            <a:stCxn id="191" idx="2"/>
            <a:endCxn id="195" idx="0"/>
          </p:cNvCxnSpPr>
          <p:nvPr/>
        </p:nvCxnSpPr>
        <p:spPr>
          <a:xfrm>
            <a:off x="1195475" y="2315400"/>
            <a:ext cx="0" cy="52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0"/>
          <p:cNvCxnSpPr/>
          <p:nvPr/>
        </p:nvCxnSpPr>
        <p:spPr>
          <a:xfrm rot="10800000">
            <a:off x="3467475" y="2315250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1828150" y="1847625"/>
            <a:ext cx="8154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Unggoy | Halo Alpha | Fandom"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468" y="947825"/>
            <a:ext cx="5113524" cy="39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World Player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2829500" y="28365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FLYING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21125" y="1710825"/>
            <a:ext cx="1748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DRIVING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2829500" y="16740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WALKING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31"/>
          <p:cNvCxnSpPr/>
          <p:nvPr/>
        </p:nvCxnSpPr>
        <p:spPr>
          <a:xfrm>
            <a:off x="2124300" y="2126850"/>
            <a:ext cx="8154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1"/>
          <p:cNvCxnSpPr/>
          <p:nvPr/>
        </p:nvCxnSpPr>
        <p:spPr>
          <a:xfrm>
            <a:off x="3274450" y="2287188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1"/>
          <p:cNvSpPr txBox="1"/>
          <p:nvPr/>
        </p:nvSpPr>
        <p:spPr>
          <a:xfrm>
            <a:off x="562775" y="2836600"/>
            <a:ext cx="126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DEAD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31"/>
          <p:cNvCxnSpPr>
            <a:stCxn id="207" idx="1"/>
            <a:endCxn id="212" idx="3"/>
          </p:cNvCxnSpPr>
          <p:nvPr/>
        </p:nvCxnSpPr>
        <p:spPr>
          <a:xfrm rot="10800000">
            <a:off x="1828100" y="3138838"/>
            <a:ext cx="100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1"/>
          <p:cNvCxnSpPr/>
          <p:nvPr/>
        </p:nvCxnSpPr>
        <p:spPr>
          <a:xfrm flipH="1">
            <a:off x="1739700" y="2229975"/>
            <a:ext cx="1362300" cy="61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1"/>
          <p:cNvCxnSpPr>
            <a:stCxn id="208" idx="2"/>
            <a:endCxn id="212" idx="0"/>
          </p:cNvCxnSpPr>
          <p:nvPr/>
        </p:nvCxnSpPr>
        <p:spPr>
          <a:xfrm>
            <a:off x="1195475" y="2315325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31"/>
          <p:cNvCxnSpPr/>
          <p:nvPr/>
        </p:nvCxnSpPr>
        <p:spPr>
          <a:xfrm rot="10800000">
            <a:off x="3921625" y="2287188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2069825" y="1847625"/>
            <a:ext cx="8154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50" y="1604425"/>
            <a:ext cx="4154800" cy="238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Pre-requisites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 should already be familiar with Unity.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 are expected to understand ScriptableObjects!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Otherwise, watch this: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https://youtu.be/PVOVIxNxxeQ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 expect you to know what Object-Oriented Programming is.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This isn’t intro to programming.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Slides &amp; Unity examples can be found here.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https://github.com/TypeDefinition/ETC-Programmer-Workshops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Romance Love Interest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2829500" y="28365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LOVE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321125" y="1710825"/>
            <a:ext cx="1748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DISLIKE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829500" y="1674088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NEUTRAL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32"/>
          <p:cNvCxnSpPr/>
          <p:nvPr/>
        </p:nvCxnSpPr>
        <p:spPr>
          <a:xfrm>
            <a:off x="2124300" y="2126850"/>
            <a:ext cx="8154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2"/>
          <p:cNvCxnSpPr/>
          <p:nvPr/>
        </p:nvCxnSpPr>
        <p:spPr>
          <a:xfrm>
            <a:off x="3274450" y="2287188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2"/>
          <p:cNvSpPr txBox="1"/>
          <p:nvPr/>
        </p:nvSpPr>
        <p:spPr>
          <a:xfrm>
            <a:off x="562775" y="2836600"/>
            <a:ext cx="126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DEAD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2"/>
          <p:cNvCxnSpPr>
            <a:stCxn id="224" idx="1"/>
            <a:endCxn id="229" idx="3"/>
          </p:cNvCxnSpPr>
          <p:nvPr/>
        </p:nvCxnSpPr>
        <p:spPr>
          <a:xfrm rot="10800000">
            <a:off x="1828100" y="3138838"/>
            <a:ext cx="100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2"/>
          <p:cNvCxnSpPr/>
          <p:nvPr/>
        </p:nvCxnSpPr>
        <p:spPr>
          <a:xfrm flipH="1">
            <a:off x="1739700" y="2229975"/>
            <a:ext cx="1362300" cy="61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2"/>
          <p:cNvCxnSpPr>
            <a:stCxn id="225" idx="2"/>
            <a:endCxn id="229" idx="0"/>
          </p:cNvCxnSpPr>
          <p:nvPr/>
        </p:nvCxnSpPr>
        <p:spPr>
          <a:xfrm>
            <a:off x="1195475" y="2315325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2"/>
          <p:cNvCxnSpPr/>
          <p:nvPr/>
        </p:nvCxnSpPr>
        <p:spPr>
          <a:xfrm rot="10800000">
            <a:off x="3921625" y="2287188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2069825" y="1847625"/>
            <a:ext cx="8154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Doki Doki Literature Club Plus! for Nintendo Switch - Nintendo Official Site"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800" y="1469450"/>
            <a:ext cx="4369301" cy="2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Menus</a:t>
            </a:r>
            <a:endParaRPr/>
          </a:p>
        </p:txBody>
      </p:sp>
      <p:pic>
        <p:nvPicPr>
          <p:cNvPr id="241" name="Google Shape;241;p33" title="20250803132310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800" y="1364274"/>
            <a:ext cx="3091968" cy="173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 title="20250803132314_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515" y="1364274"/>
            <a:ext cx="3091968" cy="173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 title="20250803132326_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801" y="3291541"/>
            <a:ext cx="3091968" cy="17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 title="20250803132342_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517" y="3291541"/>
            <a:ext cx="3091968" cy="173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Animations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5120" l="0" r="0" t="-5120"/>
          <a:stretch/>
        </p:blipFill>
        <p:spPr>
          <a:xfrm>
            <a:off x="1504725" y="1500900"/>
            <a:ext cx="6134550" cy="3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Fin.</a:t>
            </a:r>
            <a:endParaRPr/>
          </a:p>
        </p:txBody>
      </p:sp>
      <p:sp>
        <p:nvSpPr>
          <p:cNvPr id="256" name="Google Shape;256;p35"/>
          <p:cNvSpPr txBox="1"/>
          <p:nvPr>
            <p:ph idx="1" type="subTitle"/>
          </p:nvPr>
        </p:nvSpPr>
        <p:spPr>
          <a:xfrm>
            <a:off x="1680300" y="3054475"/>
            <a:ext cx="5783400" cy="12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Want to learn more game AI stuff?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out </a:t>
            </a:r>
            <a:r>
              <a:rPr lang="en-GB" u="sng">
                <a:solidFill>
                  <a:srgbClr val="FF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behaviour trees</a:t>
            </a:r>
            <a:r>
              <a:rPr lang="en-GB"/>
              <a:t>!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0" y="4793275"/>
            <a:ext cx="9144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Images from Girls Frontline, Umamusume, Halo, Saints Row, Doki Doki Literature Club, L</a:t>
            </a:r>
            <a:r>
              <a:rPr i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ollipop</a:t>
            </a:r>
            <a:r>
              <a:rPr i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Chainsaw, and </a:t>
            </a:r>
            <a:r>
              <a:rPr i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Unity Game Engine.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FSM?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Almost everything can be a state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gun is a state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 enemy AI is a state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game manager is a state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 are a state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Your friends are state machines.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Your fish is a state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-GB">
                <a:solidFill>
                  <a:srgbClr val="FF0000"/>
                </a:solidFill>
              </a:rPr>
              <a:t>Think of it as </a:t>
            </a:r>
            <a:r>
              <a:rPr lang="en-GB">
                <a:solidFill>
                  <a:srgbClr val="FF0000"/>
                </a:solidFill>
              </a:rPr>
              <a:t>a glorified switch-case.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009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But why do I want to use it?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1 - Guns Go Pew Pew!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16825" y="13643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 you want to make a shooter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Sucks to be you, it’s the one thing you can’t do in BVW.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That’s why I’m using it our main example.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6" y="2424150"/>
            <a:ext cx="17491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982" y="2424150"/>
            <a:ext cx="173803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3816" y="2424150"/>
            <a:ext cx="17491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1031" y="2424150"/>
            <a:ext cx="179528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5875" y="2424150"/>
            <a:ext cx="1787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to consider when programing a gun.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it shooting?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it reloading?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the gun cocked?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the gun out of ammo?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it shooting bullets or the grenade launcher?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it shoot while reloading?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it shoot when there’s no bullets?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And many more…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275" y="504125"/>
            <a:ext cx="6234350" cy="62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use some booleans!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Lots of if-statements.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Gets complicated very quickly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It’s hard to understand.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It’s hard to extend.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It’s just terrible.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-"/>
            </a:pPr>
            <a:r>
              <a:rPr lang="en-GB">
                <a:solidFill>
                  <a:srgbClr val="FFFF00"/>
                </a:solidFill>
              </a:rPr>
              <a:t>I know some of you have done this for</a:t>
            </a:r>
            <a:br>
              <a:rPr lang="en-GB">
                <a:solidFill>
                  <a:srgbClr val="FFFF00"/>
                </a:solidFill>
              </a:rPr>
            </a:br>
            <a:r>
              <a:rPr lang="en-GB">
                <a:solidFill>
                  <a:srgbClr val="FFFF00"/>
                </a:solidFill>
              </a:rPr>
              <a:t>BVW Round 1.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-GB">
                <a:solidFill>
                  <a:srgbClr val="FF0000"/>
                </a:solidFill>
              </a:rPr>
              <a:t>For your sanity, please don’t do this.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275" y="323900"/>
            <a:ext cx="4037650" cy="46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break it down into states?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(Just 3 for now.)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45900" y="1601225"/>
            <a:ext cx="2558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SEMI-AUTO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884000" y="1601225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FULL-AUTO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97800" y="3652475"/>
            <a:ext cx="1854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RELOAD</a:t>
            </a:r>
            <a:endParaRPr sz="25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2504063" y="1828425"/>
            <a:ext cx="125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>
            <a:stCxn id="108" idx="2"/>
            <a:endCxn id="110" idx="0"/>
          </p:cNvCxnSpPr>
          <p:nvPr/>
        </p:nvCxnSpPr>
        <p:spPr>
          <a:xfrm>
            <a:off x="1325250" y="2205725"/>
            <a:ext cx="0" cy="144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/>
          <p:nvPr/>
        </p:nvCxnSpPr>
        <p:spPr>
          <a:xfrm flipH="1">
            <a:off x="2123263" y="2130675"/>
            <a:ext cx="2558700" cy="174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 flipH="1" rot="10800000">
            <a:off x="2517313" y="1980750"/>
            <a:ext cx="12372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" name="Google Shape;115;p19"/>
          <p:cNvCxnSpPr/>
          <p:nvPr/>
        </p:nvCxnSpPr>
        <p:spPr>
          <a:xfrm>
            <a:off x="1500475" y="2205725"/>
            <a:ext cx="0" cy="144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975" y="2972025"/>
            <a:ext cx="2829900" cy="20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00" y="110712"/>
            <a:ext cx="4922074" cy="49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Demo In Unity…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Design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FiniteStateMachine class is only used to </a:t>
            </a:r>
            <a:r>
              <a:rPr lang="en-GB"/>
              <a:t>handle</a:t>
            </a:r>
            <a:r>
              <a:rPr lang="en-GB"/>
              <a:t> state transitions and updates.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States define the behaviour, but any persistent changes should be stored in the GameObject as a Component.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That is to say, States are </a:t>
            </a:r>
            <a:r>
              <a:rPr i="1" lang="en-GB">
                <a:solidFill>
                  <a:srgbClr val="FF9900"/>
                </a:solidFill>
              </a:rPr>
              <a:t>stateless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b="1" i="1" lang="en-GB">
                <a:solidFill>
                  <a:srgbClr val="FF0000"/>
                </a:solidFill>
              </a:rPr>
              <a:t>There are other ways to design an FSM. This is just how I chose to do it.</a:t>
            </a:r>
            <a:endParaRPr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